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6" r:id="rId13"/>
    <p:sldId id="287" r:id="rId14"/>
    <p:sldId id="288" r:id="rId15"/>
    <p:sldId id="268" r:id="rId16"/>
    <p:sldId id="289" r:id="rId17"/>
    <p:sldId id="290" r:id="rId18"/>
    <p:sldId id="291" r:id="rId19"/>
    <p:sldId id="269" r:id="rId20"/>
    <p:sldId id="274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92" r:id="rId35"/>
    <p:sldId id="270" r:id="rId36"/>
  </p:sldIdLst>
  <p:sldSz cx="12192000" cy="6858000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Tahoma" panose="020B0604030504040204" pitchFamily="3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B47gLUL6Unl/w5vQUJ9g/F/N1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1E545E-0B9D-4EFE-A955-747B20379552}" v="2" dt="2024-12-28T16:30:11.782"/>
  </p1510:revLst>
</p1510:revInfo>
</file>

<file path=ppt/tableStyles.xml><?xml version="1.0" encoding="utf-8"?>
<a:tblStyleLst xmlns:a="http://schemas.openxmlformats.org/drawingml/2006/main" def="{FC03DBE4-2F94-44E1-BD55-B9EFEE81B77C}">
  <a:tblStyle styleId="{FC03DBE4-2F94-44E1-BD55-B9EFEE81B77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Binh An 20225591" userId="d6cd0b86-2582-4fcf-8935-20c370f66f83" providerId="ADAL" clId="{B21E545E-0B9D-4EFE-A955-747B20379552}"/>
    <pc:docChg chg="modSld">
      <pc:chgData name="Nguyen Binh An 20225591" userId="d6cd0b86-2582-4fcf-8935-20c370f66f83" providerId="ADAL" clId="{B21E545E-0B9D-4EFE-A955-747B20379552}" dt="2024-12-28T16:30:11.782" v="1"/>
      <pc:docMkLst>
        <pc:docMk/>
      </pc:docMkLst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56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57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58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59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60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61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62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63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64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65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66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68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69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0" sldId="270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377800317" sldId="272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568280418" sldId="273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1137848389" sldId="274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2409496865" sldId="275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1820073973" sldId="276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4242402784" sldId="277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3920307048" sldId="278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2440451409" sldId="279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1135204057" sldId="280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1536000888" sldId="281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3495326688" sldId="282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3898713346" sldId="283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4173089883" sldId="284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1750678131" sldId="285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1636885598" sldId="286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2391957436" sldId="287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3059012494" sldId="288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394981647" sldId="289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1967956697" sldId="290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1772748790" sldId="291"/>
        </pc:sldMkLst>
      </pc:sldChg>
      <pc:sldChg chg="modTransition">
        <pc:chgData name="Nguyen Binh An 20225591" userId="d6cd0b86-2582-4fcf-8935-20c370f66f83" providerId="ADAL" clId="{B21E545E-0B9D-4EFE-A955-747B20379552}" dt="2024-12-28T16:30:11.782" v="1"/>
        <pc:sldMkLst>
          <pc:docMk/>
          <pc:sldMk cId="499043243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AACD30FD-4210-3445-D2F3-8AE3C63CE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>
            <a:extLst>
              <a:ext uri="{FF2B5EF4-FFF2-40B4-BE49-F238E27FC236}">
                <a16:creationId xmlns:a16="http://schemas.microsoft.com/office/drawing/2014/main" id="{24422031-9D44-35BD-C1A0-F943B8EA7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>
            <a:extLst>
              <a:ext uri="{FF2B5EF4-FFF2-40B4-BE49-F238E27FC236}">
                <a16:creationId xmlns:a16="http://schemas.microsoft.com/office/drawing/2014/main" id="{4689C59C-C38B-3340-7F27-1016DEF06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0363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901C446B-CA8B-88D3-56CE-91CA414CA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>
            <a:extLst>
              <a:ext uri="{FF2B5EF4-FFF2-40B4-BE49-F238E27FC236}">
                <a16:creationId xmlns:a16="http://schemas.microsoft.com/office/drawing/2014/main" id="{EA932FBD-8FF6-99FC-1B90-F1B5B2EFA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>
            <a:extLst>
              <a:ext uri="{FF2B5EF4-FFF2-40B4-BE49-F238E27FC236}">
                <a16:creationId xmlns:a16="http://schemas.microsoft.com/office/drawing/2014/main" id="{5F1F892C-A609-AE30-DF25-021954034F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045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>
          <a:extLst>
            <a:ext uri="{FF2B5EF4-FFF2-40B4-BE49-F238E27FC236}">
              <a16:creationId xmlns:a16="http://schemas.microsoft.com/office/drawing/2014/main" id="{535DF614-13B7-9428-27CD-F08CECD7E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>
            <a:extLst>
              <a:ext uri="{FF2B5EF4-FFF2-40B4-BE49-F238E27FC236}">
                <a16:creationId xmlns:a16="http://schemas.microsoft.com/office/drawing/2014/main" id="{4AAF9865-9FD6-9869-D011-4707310A5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>
            <a:extLst>
              <a:ext uri="{FF2B5EF4-FFF2-40B4-BE49-F238E27FC236}">
                <a16:creationId xmlns:a16="http://schemas.microsoft.com/office/drawing/2014/main" id="{6BB4EFF0-DD96-50F3-9F70-AE6161ADB9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456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76046DCD-7ED9-CD35-8148-CFA7443E7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>
            <a:extLst>
              <a:ext uri="{FF2B5EF4-FFF2-40B4-BE49-F238E27FC236}">
                <a16:creationId xmlns:a16="http://schemas.microsoft.com/office/drawing/2014/main" id="{F227D56D-9950-379F-E872-2A46348F3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:notes">
            <a:extLst>
              <a:ext uri="{FF2B5EF4-FFF2-40B4-BE49-F238E27FC236}">
                <a16:creationId xmlns:a16="http://schemas.microsoft.com/office/drawing/2014/main" id="{99A561B5-BEFF-5B77-44A0-707E6BDA5A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9847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35395645-1C31-D747-7EEE-BACB5B699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>
            <a:extLst>
              <a:ext uri="{FF2B5EF4-FFF2-40B4-BE49-F238E27FC236}">
                <a16:creationId xmlns:a16="http://schemas.microsoft.com/office/drawing/2014/main" id="{4EEE328B-D92D-EEE2-59B1-58A85EB98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:notes">
            <a:extLst>
              <a:ext uri="{FF2B5EF4-FFF2-40B4-BE49-F238E27FC236}">
                <a16:creationId xmlns:a16="http://schemas.microsoft.com/office/drawing/2014/main" id="{7E03E78C-4E10-1448-EA4F-9A8E984C5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144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239E468B-A403-E1F3-CF16-79053439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>
            <a:extLst>
              <a:ext uri="{FF2B5EF4-FFF2-40B4-BE49-F238E27FC236}">
                <a16:creationId xmlns:a16="http://schemas.microsoft.com/office/drawing/2014/main" id="{127341B9-66C5-488D-ADC2-419CCF1B4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3:notes">
            <a:extLst>
              <a:ext uri="{FF2B5EF4-FFF2-40B4-BE49-F238E27FC236}">
                <a16:creationId xmlns:a16="http://schemas.microsoft.com/office/drawing/2014/main" id="{588CC174-DDDD-5160-1F7D-A4BC697153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039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823631D8-1D1B-6082-39AB-EC9810DB2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299C6B59-BD51-A443-E85E-7E942C3F42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1C9CFB84-A839-30C3-5A3B-31F872C485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14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BF2A5128-B3EB-2AA5-89B3-0062CE127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2E43A819-EC02-BEC0-A776-86F883386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A7E740A8-8E7C-92E8-2B7D-AC5717889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966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9F66FFCA-A5EC-A91B-76BA-4B435F4C3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DCB952F6-1C07-554B-9B16-4D6DE89468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505C9772-30C5-0A8F-4E76-9F48BE671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567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92DB7004-6F03-EFAF-7C36-8642F8B69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9FC16898-D61B-FD92-43DA-245DAC48B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FD14F2E5-038E-63E2-D17E-E62C13432E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7098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13677C2A-D29E-7B6C-FAEE-95FBB096C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AE87F183-49A0-D6A2-AB03-CCB823B23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CE286310-E418-1C1B-3F3F-CF55E21086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536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26E9EDFA-A4F4-8A56-F22A-BAFE86B6A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86ABF9A6-44CF-9E84-0BB6-B03E4FA1F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2D968613-88E3-6EFC-A8FA-4C42813DB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0812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36383B19-5320-2CB6-AFA8-19504D753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98265BDB-CA52-AC14-0F8E-BED614CDAE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C592DF41-F673-1BBF-1F02-567F31212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599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306EE643-D92C-F497-5C9E-B7B21EAA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3317115B-B99F-24E7-590D-F3B4CAD8B5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9312B781-DE53-9862-0008-9E4AA3D65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418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A0F06165-E30B-CF93-BD7B-AE6804713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E6429C86-A526-24C0-E788-650F73152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01A8115C-F592-18A9-6A04-7AFA0D05CB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9314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3E5D63F8-BD99-2650-7352-28361A5F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7B74BE28-A6BA-153F-001D-DEADE2415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EECD0B5C-D7C2-5F9C-5515-A68367DD9C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764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14097A7F-D3C3-B659-068A-E83E27DE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E58E1CF0-9BCC-314E-C91E-2D45081EA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AD532327-D6D5-9394-A453-D0F619C3A6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158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955F4F0A-0008-D8A3-D72E-E786C4980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89229A4B-096E-4212-9299-12D32231CB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D17DFE0F-B2F1-1E94-52BD-207A58EB7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098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0F490F23-89AD-A074-C609-1EB89C47C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6E25E835-35D8-EB28-42B7-A5228929B1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5D5913C6-8B4D-1F44-5B28-FEE66E1708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573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E53D7A0D-64DB-EF6F-A87E-349B400B0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0CA2E4D2-9F12-C623-FE5E-630BB003A1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DE545FE7-066A-51DE-B47C-660E5A6665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7169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F01A0B7E-AC6B-BCF7-D09D-975FDC442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>
            <a:extLst>
              <a:ext uri="{FF2B5EF4-FFF2-40B4-BE49-F238E27FC236}">
                <a16:creationId xmlns:a16="http://schemas.microsoft.com/office/drawing/2014/main" id="{FBB5B50B-CA6E-BE31-5EAC-182F6E5446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14:notes">
            <a:extLst>
              <a:ext uri="{FF2B5EF4-FFF2-40B4-BE49-F238E27FC236}">
                <a16:creationId xmlns:a16="http://schemas.microsoft.com/office/drawing/2014/main" id="{30D193C9-6D05-25AF-D46D-5686E333B7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921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26"/>
          <p:cNvSpPr>
            <a:spLocks noGrp="1"/>
          </p:cNvSpPr>
          <p:nvPr>
            <p:ph type="chart" idx="2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6"/>
          <p:cNvSpPr>
            <a:spLocks noGrp="1"/>
          </p:cNvSpPr>
          <p:nvPr>
            <p:ph type="pic" idx="3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1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dt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ft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 txBox="1"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20"/>
          <p:cNvSpPr>
            <a:spLocks noGrp="1"/>
          </p:cNvSpPr>
          <p:nvPr>
            <p:ph type="chart" idx="2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20"/>
          <p:cNvSpPr>
            <a:spLocks noGrp="1"/>
          </p:cNvSpPr>
          <p:nvPr>
            <p:ph type="pic" idx="3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body" idx="1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22"/>
          <p:cNvSpPr>
            <a:spLocks noGrp="1"/>
          </p:cNvSpPr>
          <p:nvPr>
            <p:ph type="chart" idx="2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22"/>
          <p:cNvSpPr>
            <a:spLocks noGrp="1"/>
          </p:cNvSpPr>
          <p:nvPr>
            <p:ph type="tbl" idx="3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23"/>
          <p:cNvSpPr>
            <a:spLocks noGrp="1"/>
          </p:cNvSpPr>
          <p:nvPr>
            <p:ph type="chart" idx="2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23"/>
          <p:cNvSpPr>
            <a:spLocks noGrp="1"/>
          </p:cNvSpPr>
          <p:nvPr>
            <p:ph type="pic" idx="3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1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title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dt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ft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9" name="Google Shape;149;p10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50" name="Google Shape;150;p10"/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0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8660" y="1218565"/>
            <a:ext cx="8234680" cy="442087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 Controller package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8" name="Google Shape;158;p11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59" name="Google Shape;159;p11"/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1"/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5.2. Model package</a:t>
            </a:r>
            <a:endParaRPr/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l="1754" t="5877" r="1862" b="9339"/>
          <a:stretch/>
        </p:blipFill>
        <p:spPr>
          <a:xfrm>
            <a:off x="2130425" y="1293583"/>
            <a:ext cx="79311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4484A315-1763-A248-5B81-B7552572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>
            <a:extLst>
              <a:ext uri="{FF2B5EF4-FFF2-40B4-BE49-F238E27FC236}">
                <a16:creationId xmlns:a16="http://schemas.microsoft.com/office/drawing/2014/main" id="{FDB43E3C-AD54-C416-9603-AE44D9E4B3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9A3B8DFB-57E9-7E26-5B70-7519EFC64F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D74E14A1-AF9F-BF6C-8729-608B5873A33F}"/>
              </a:ext>
            </a:extLst>
          </p:cNvPr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2">
            <a:extLst>
              <a:ext uri="{FF2B5EF4-FFF2-40B4-BE49-F238E27FC236}">
                <a16:creationId xmlns:a16="http://schemas.microsoft.com/office/drawing/2014/main" id="{64604AA5-74F6-3B9F-3AA8-A0B3B23E3000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5.2. Model package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EFA6-54FB-EC03-3B22-951E0B13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078" y="1253120"/>
            <a:ext cx="7715843" cy="51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8DE600FB-B3CB-F742-2127-CE32F4966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>
            <a:extLst>
              <a:ext uri="{FF2B5EF4-FFF2-40B4-BE49-F238E27FC236}">
                <a16:creationId xmlns:a16="http://schemas.microsoft.com/office/drawing/2014/main" id="{9BA7E0E5-0DC8-CF08-6D88-1AEECD885A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AFCC27E8-C97C-BC53-D330-E1A9EDE714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0EF80765-6CBC-C44C-8BF2-92BB83CEA582}"/>
              </a:ext>
            </a:extLst>
          </p:cNvPr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2">
            <a:extLst>
              <a:ext uri="{FF2B5EF4-FFF2-40B4-BE49-F238E27FC236}">
                <a16:creationId xmlns:a16="http://schemas.microsoft.com/office/drawing/2014/main" id="{F7C9D1A3-A442-1D11-B9F8-241D585F1340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5.2. Model package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88724-E72C-FB9E-3B8D-822EB0AC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551" y="1166408"/>
            <a:ext cx="8822897" cy="518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5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>
          <a:extLst>
            <a:ext uri="{FF2B5EF4-FFF2-40B4-BE49-F238E27FC236}">
              <a16:creationId xmlns:a16="http://schemas.microsoft.com/office/drawing/2014/main" id="{07110C26-F185-7F58-78EC-7BE8965E0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>
            <a:extLst>
              <a:ext uri="{FF2B5EF4-FFF2-40B4-BE49-F238E27FC236}">
                <a16:creationId xmlns:a16="http://schemas.microsoft.com/office/drawing/2014/main" id="{F7BAEB07-5F8C-F8B6-2D09-204FB45FC9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2">
            <a:extLst>
              <a:ext uri="{FF2B5EF4-FFF2-40B4-BE49-F238E27FC236}">
                <a16:creationId xmlns:a16="http://schemas.microsoft.com/office/drawing/2014/main" id="{63F48EED-0359-960F-84C6-EF0A291A3C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68" name="Google Shape;168;p12">
            <a:extLst>
              <a:ext uri="{FF2B5EF4-FFF2-40B4-BE49-F238E27FC236}">
                <a16:creationId xmlns:a16="http://schemas.microsoft.com/office/drawing/2014/main" id="{F264E149-1D8D-F303-2FE2-6360519CD06D}"/>
              </a:ext>
            </a:extLst>
          </p:cNvPr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2">
            <a:extLst>
              <a:ext uri="{FF2B5EF4-FFF2-40B4-BE49-F238E27FC236}">
                <a16:creationId xmlns:a16="http://schemas.microsoft.com/office/drawing/2014/main" id="{2877DCCF-C082-A2EA-1940-93A682C8B58A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5.2. Model package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75F92-5F40-4BCF-026F-5AE911681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705" y="1376124"/>
            <a:ext cx="5428590" cy="490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1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77" name="Google Shape;177;p13"/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5.3. View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9CCF4-C8FB-C140-D23C-5D230639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42" y="1279522"/>
            <a:ext cx="3159079" cy="4952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C2D8F1BB-7C48-67D5-B997-C51592799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>
            <a:extLst>
              <a:ext uri="{FF2B5EF4-FFF2-40B4-BE49-F238E27FC236}">
                <a16:creationId xmlns:a16="http://schemas.microsoft.com/office/drawing/2014/main" id="{EDF73A53-C3FF-C58D-CEB1-533A6A535F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3">
            <a:extLst>
              <a:ext uri="{FF2B5EF4-FFF2-40B4-BE49-F238E27FC236}">
                <a16:creationId xmlns:a16="http://schemas.microsoft.com/office/drawing/2014/main" id="{5D721334-28E8-273A-73DA-3BE236C6D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77" name="Google Shape;177;p13">
            <a:extLst>
              <a:ext uri="{FF2B5EF4-FFF2-40B4-BE49-F238E27FC236}">
                <a16:creationId xmlns:a16="http://schemas.microsoft.com/office/drawing/2014/main" id="{E6B9D1F8-3BC6-B4AE-7C43-F64B189C7BA7}"/>
              </a:ext>
            </a:extLst>
          </p:cNvPr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>
            <a:extLst>
              <a:ext uri="{FF2B5EF4-FFF2-40B4-BE49-F238E27FC236}">
                <a16:creationId xmlns:a16="http://schemas.microsoft.com/office/drawing/2014/main" id="{29E47DD4-AE24-19D7-5BF5-3794D37FC804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5.3. View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A person holding a white sign&#10;&#10;Description automatically generated with medium confidence">
            <a:extLst>
              <a:ext uri="{FF2B5EF4-FFF2-40B4-BE49-F238E27FC236}">
                <a16:creationId xmlns:a16="http://schemas.microsoft.com/office/drawing/2014/main" id="{78D0BD3F-0AA8-4695-E03A-432C7DAD1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6" y="1291732"/>
            <a:ext cx="5930220" cy="3917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91864A-BE4B-DB8C-06CA-359C2E37E80E}"/>
              </a:ext>
            </a:extLst>
          </p:cNvPr>
          <p:cNvSpPr txBox="1"/>
          <p:nvPr/>
        </p:nvSpPr>
        <p:spPr>
          <a:xfrm>
            <a:off x="2493350" y="5258491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dirty="0" err="1"/>
              <a:t>RootLayout</a:t>
            </a:r>
            <a:endParaRPr lang="en-US" i="1" dirty="0"/>
          </a:p>
        </p:txBody>
      </p:sp>
      <p:pic>
        <p:nvPicPr>
          <p:cNvPr id="7" name="Picture 6" descr="A rectangular object with numbers&#10;&#10;Description automatically generated">
            <a:extLst>
              <a:ext uri="{FF2B5EF4-FFF2-40B4-BE49-F238E27FC236}">
                <a16:creationId xmlns:a16="http://schemas.microsoft.com/office/drawing/2014/main" id="{24AA2218-2945-4E30-10A3-93A590E1D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3" b="89796" l="7488" r="90328">
                        <a14:foregroundMark x1="20593" y1="38192" x2="27145" y2="38776"/>
                        <a14:foregroundMark x1="7644" y1="48980" x2="9204" y2="50729"/>
                        <a14:foregroundMark x1="68643" y1="38192" x2="75975" y2="38192"/>
                        <a14:foregroundMark x1="90016" y1="48397" x2="90328" y2="51895"/>
                        <a14:foregroundMark x1="70983" y1="63557" x2="77223" y2="63557"/>
                        <a14:foregroundMark x1="21841" y1="62391" x2="25273" y2="62974"/>
                        <a14:foregroundMark x1="21685" y1="40816" x2="22153" y2="44606"/>
                        <a14:foregroundMark x1="25741" y1="55394" x2="27145" y2="59184"/>
                        <a14:foregroundMark x1="70359" y1="55394" x2="72699" y2="61808"/>
                        <a14:foregroundMark x1="54134" y1="52770" x2="54758" y2="59475"/>
                        <a14:foregroundMark x1="68799" y1="38776" x2="69735" y2="42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49063" y="548641"/>
            <a:ext cx="4614895" cy="2469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22475-9446-7ACB-2A85-2AD06C6140C0}"/>
              </a:ext>
            </a:extLst>
          </p:cNvPr>
          <p:cNvSpPr txBox="1"/>
          <p:nvPr/>
        </p:nvSpPr>
        <p:spPr>
          <a:xfrm>
            <a:off x="8580871" y="5804293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/>
              <a:t>StatisticPanel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B78D2-B080-E6FA-8608-0DA415A7296D}"/>
              </a:ext>
            </a:extLst>
          </p:cNvPr>
          <p:cNvSpPr txBox="1"/>
          <p:nvPr/>
        </p:nvSpPr>
        <p:spPr>
          <a:xfrm>
            <a:off x="8606519" y="2254524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i="1" dirty="0" err="1"/>
              <a:t>ControlPanel</a:t>
            </a:r>
            <a:endParaRPr lang="en-US" i="1" dirty="0"/>
          </a:p>
        </p:txBody>
      </p:sp>
      <p:pic>
        <p:nvPicPr>
          <p:cNvPr id="11" name="Picture 10" descr="A screenshot of a checklist&#10;&#10;Description automatically generated">
            <a:extLst>
              <a:ext uri="{FF2B5EF4-FFF2-40B4-BE49-F238E27FC236}">
                <a16:creationId xmlns:a16="http://schemas.microsoft.com/office/drawing/2014/main" id="{5F6A117F-7D65-97F3-BA9A-038B8D131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812" y="2602477"/>
            <a:ext cx="2743200" cy="312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89EDD2C7-975F-9B78-6EB9-C02B89BF5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>
            <a:extLst>
              <a:ext uri="{FF2B5EF4-FFF2-40B4-BE49-F238E27FC236}">
                <a16:creationId xmlns:a16="http://schemas.microsoft.com/office/drawing/2014/main" id="{09ADD65C-1EB2-5FA6-B3DA-7497196165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3">
            <a:extLst>
              <a:ext uri="{FF2B5EF4-FFF2-40B4-BE49-F238E27FC236}">
                <a16:creationId xmlns:a16="http://schemas.microsoft.com/office/drawing/2014/main" id="{649F15DC-E0BF-D45F-9D46-D6B7ACEF7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77" name="Google Shape;177;p13">
            <a:extLst>
              <a:ext uri="{FF2B5EF4-FFF2-40B4-BE49-F238E27FC236}">
                <a16:creationId xmlns:a16="http://schemas.microsoft.com/office/drawing/2014/main" id="{126ED72F-7D74-C14A-422C-233ED086ABBA}"/>
              </a:ext>
            </a:extLst>
          </p:cNvPr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>
            <a:extLst>
              <a:ext uri="{FF2B5EF4-FFF2-40B4-BE49-F238E27FC236}">
                <a16:creationId xmlns:a16="http://schemas.microsoft.com/office/drawing/2014/main" id="{ACA61599-4BD3-CFF9-6517-087BC7313FCB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5.3. View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33ED00-F18F-88F5-6866-23682AE3113D}"/>
              </a:ext>
            </a:extLst>
          </p:cNvPr>
          <p:cNvGrpSpPr/>
          <p:nvPr/>
        </p:nvGrpSpPr>
        <p:grpSpPr>
          <a:xfrm>
            <a:off x="755216" y="1740821"/>
            <a:ext cx="5029200" cy="3941713"/>
            <a:chOff x="1066800" y="1565108"/>
            <a:chExt cx="5029200" cy="39417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F6349E-1CC0-22E8-6D1E-FDE7BD4B2198}"/>
                </a:ext>
              </a:extLst>
            </p:cNvPr>
            <p:cNvSpPr txBox="1"/>
            <p:nvPr/>
          </p:nvSpPr>
          <p:spPr>
            <a:xfrm>
              <a:off x="3090720" y="5199044"/>
              <a:ext cx="9813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vi-VN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Animation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3" name="Picture 12" descr="A white rectangular object with yellow border&#10;&#10;Description automatically generated">
              <a:extLst>
                <a:ext uri="{FF2B5EF4-FFF2-40B4-BE49-F238E27FC236}">
                  <a16:creationId xmlns:a16="http://schemas.microsoft.com/office/drawing/2014/main" id="{BA641AB7-F6F9-1014-3D3B-A0C985FE3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00" y="1565108"/>
              <a:ext cx="5029200" cy="356235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3D88B4-1133-586F-DB53-E8B2F1E6B5BB}"/>
              </a:ext>
            </a:extLst>
          </p:cNvPr>
          <p:cNvGrpSpPr/>
          <p:nvPr/>
        </p:nvGrpSpPr>
        <p:grpSpPr>
          <a:xfrm>
            <a:off x="7260063" y="2145223"/>
            <a:ext cx="4200525" cy="3132910"/>
            <a:chOff x="8506328" y="2373911"/>
            <a:chExt cx="4200525" cy="3132910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5731FD6-88FE-9659-D563-F04A957D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06328" y="2373911"/>
              <a:ext cx="4200525" cy="27146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25F3B5-A5CB-5900-18E5-15BDE81DE7EB}"/>
                </a:ext>
              </a:extLst>
            </p:cNvPr>
            <p:cNvSpPr txBox="1"/>
            <p:nvPr/>
          </p:nvSpPr>
          <p:spPr>
            <a:xfrm>
              <a:off x="10115910" y="5199044"/>
              <a:ext cx="1260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vi-VN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SurfacePanel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95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CC17E477-F66A-CE77-6101-4AB228436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>
            <a:extLst>
              <a:ext uri="{FF2B5EF4-FFF2-40B4-BE49-F238E27FC236}">
                <a16:creationId xmlns:a16="http://schemas.microsoft.com/office/drawing/2014/main" id="{69A31F79-DA47-B50B-D509-F483983264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3">
            <a:extLst>
              <a:ext uri="{FF2B5EF4-FFF2-40B4-BE49-F238E27FC236}">
                <a16:creationId xmlns:a16="http://schemas.microsoft.com/office/drawing/2014/main" id="{8ECC11D0-1746-D0CF-CFC4-2FC4CEFA3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77" name="Google Shape;177;p13">
            <a:extLst>
              <a:ext uri="{FF2B5EF4-FFF2-40B4-BE49-F238E27FC236}">
                <a16:creationId xmlns:a16="http://schemas.microsoft.com/office/drawing/2014/main" id="{2CC64F18-5153-7AD2-7215-3F945A8A76F0}"/>
              </a:ext>
            </a:extLst>
          </p:cNvPr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>
            <a:extLst>
              <a:ext uri="{FF2B5EF4-FFF2-40B4-BE49-F238E27FC236}">
                <a16:creationId xmlns:a16="http://schemas.microsoft.com/office/drawing/2014/main" id="{94A45333-0E7C-D6CD-49B5-E18A5891EBD1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5.3. View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271FB0-A56E-C231-687C-EB798AF1504A}"/>
              </a:ext>
            </a:extLst>
          </p:cNvPr>
          <p:cNvGrpSpPr/>
          <p:nvPr/>
        </p:nvGrpSpPr>
        <p:grpSpPr>
          <a:xfrm>
            <a:off x="6708586" y="2739670"/>
            <a:ext cx="3819525" cy="2280673"/>
            <a:chOff x="3057711" y="3677508"/>
            <a:chExt cx="3819525" cy="22806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F8ADAD-88F4-6641-F216-E3608C9CF1C5}"/>
                </a:ext>
              </a:extLst>
            </p:cNvPr>
            <p:cNvSpPr txBox="1"/>
            <p:nvPr/>
          </p:nvSpPr>
          <p:spPr>
            <a:xfrm>
              <a:off x="4387026" y="5650404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vi-VN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ObjectPanel</a:t>
              </a:r>
              <a:endParaRPr kumimoji="0" lang="vi-VN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3" name="Picture 2" descr="A blue and black graphic design&#10;&#10;Description automatically generated with medium confidence">
              <a:extLst>
                <a:ext uri="{FF2B5EF4-FFF2-40B4-BE49-F238E27FC236}">
                  <a16:creationId xmlns:a16="http://schemas.microsoft.com/office/drawing/2014/main" id="{EB2CCAA6-EC15-BC19-FF0B-2D8936DF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981" b="9685"/>
            <a:stretch/>
          </p:blipFill>
          <p:spPr>
            <a:xfrm>
              <a:off x="3057711" y="3677508"/>
              <a:ext cx="3819525" cy="191588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AC46EE-6623-4042-BACF-9D89F24E592F}"/>
              </a:ext>
            </a:extLst>
          </p:cNvPr>
          <p:cNvGrpSpPr/>
          <p:nvPr/>
        </p:nvGrpSpPr>
        <p:grpSpPr>
          <a:xfrm>
            <a:off x="690992" y="2739670"/>
            <a:ext cx="4133850" cy="2429108"/>
            <a:chOff x="-1728189" y="1506027"/>
            <a:chExt cx="4133850" cy="24291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0F4602-3EB4-0932-630A-B565A9756A35}"/>
                </a:ext>
              </a:extLst>
            </p:cNvPr>
            <p:cNvSpPr txBox="1"/>
            <p:nvPr/>
          </p:nvSpPr>
          <p:spPr>
            <a:xfrm>
              <a:off x="-211255" y="3627358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vi-VN" sz="1400" b="0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ForcePanel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0" name="Picture 9" descr="A video player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46BDBB21-8811-DCC3-7299-91D347C02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728189" y="1506027"/>
              <a:ext cx="4133850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74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DD8BF515-38B5-F1A1-5B3D-1C99A40B2D3B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6.1. Encapsulation</a:t>
            </a:r>
            <a:endParaRPr dirty="0"/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913B54E5-06AE-4F50-AC46-A2F2F9B37F45}"/>
              </a:ext>
            </a:extLst>
          </p:cNvPr>
          <p:cNvSpPr txBox="1"/>
          <p:nvPr/>
        </p:nvSpPr>
        <p:spPr>
          <a:xfrm>
            <a:off x="338736" y="1291732"/>
            <a:ext cx="7513493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vi-VN" b="1" dirty="0" err="1"/>
              <a:t>ForceSimulationApp</a:t>
            </a:r>
            <a:r>
              <a:rPr lang="vi-VN" dirty="0"/>
              <a:t> sử dụng kĩ thuật </a:t>
            </a:r>
            <a:r>
              <a:rPr lang="vi-VN" b="1" dirty="0" err="1"/>
              <a:t>encapsulation</a:t>
            </a:r>
            <a:r>
              <a:rPr lang="vi-VN" dirty="0"/>
              <a:t> (đóng gói) nhằm tổ chức, phân chia và đóng gói các thuộc tính (</a:t>
            </a:r>
            <a:r>
              <a:rPr lang="vi-VN" dirty="0" err="1"/>
              <a:t>attributes</a:t>
            </a:r>
            <a:r>
              <a:rPr lang="vi-VN" dirty="0"/>
              <a:t>) và phương thức (</a:t>
            </a:r>
            <a:r>
              <a:rPr lang="vi-VN" dirty="0" err="1"/>
              <a:t>methods</a:t>
            </a:r>
            <a:r>
              <a:rPr lang="vi-VN" dirty="0"/>
              <a:t>) của đối tượng trong một lớp (</a:t>
            </a:r>
            <a:r>
              <a:rPr lang="vi-VN" dirty="0" err="1"/>
              <a:t>class</a:t>
            </a:r>
            <a:r>
              <a:rPr lang="vi-VN" dirty="0"/>
              <a:t>).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vi-VN" dirty="0"/>
              <a:t>Việc sử dụng kỹ thuật này giúp:</a:t>
            </a:r>
          </a:p>
          <a:p>
            <a:pPr marL="628650" lvl="8" indent="-266700">
              <a:buClr>
                <a:schemeClr val="dk1"/>
              </a:buClr>
              <a:buSzPts val="2200"/>
              <a:buFont typeface="Courier New" panose="02070309020205020404" pitchFamily="49" charset="0"/>
              <a:buChar char="o"/>
            </a:pPr>
            <a:r>
              <a:rPr lang="vi-VN" dirty="0"/>
              <a:t>Việc bảo trì Project dễ dàng hơn</a:t>
            </a:r>
          </a:p>
          <a:p>
            <a:pPr marL="628650" lvl="8" indent="-266700">
              <a:buClr>
                <a:schemeClr val="dk1"/>
              </a:buClr>
              <a:buSzPts val="2200"/>
              <a:buFont typeface="Courier New" panose="02070309020205020404" pitchFamily="49" charset="0"/>
              <a:buChar char="o"/>
            </a:pPr>
            <a:r>
              <a:rPr lang="vi-VN" dirty="0"/>
              <a:t>Đảm bảo an toàn, tính toàn vẹn dữ liệu và có tổ chức thông qua chỉ các phương thức hợp lệ</a:t>
            </a:r>
            <a:endParaRPr dirty="0"/>
          </a:p>
        </p:txBody>
      </p:sp>
      <p:sp>
        <p:nvSpPr>
          <p:cNvPr id="6" name="Google Shape;111;p5">
            <a:extLst>
              <a:ext uri="{FF2B5EF4-FFF2-40B4-BE49-F238E27FC236}">
                <a16:creationId xmlns:a16="http://schemas.microsoft.com/office/drawing/2014/main" id="{3497068D-23D3-FBBB-29AA-09C67FCDD999}"/>
              </a:ext>
            </a:extLst>
          </p:cNvPr>
          <p:cNvSpPr txBox="1"/>
          <p:nvPr/>
        </p:nvSpPr>
        <p:spPr>
          <a:xfrm>
            <a:off x="529236" y="3307547"/>
            <a:ext cx="3804639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ingdings" panose="05000000000000000000" pitchFamily="2" charset="2"/>
              <a:buChar char="Ø"/>
            </a:pPr>
            <a:r>
              <a:rPr lang="vi-VN" b="1" dirty="0"/>
              <a:t>Access </a:t>
            </a:r>
            <a:r>
              <a:rPr lang="vi-VN" b="1" dirty="0" err="1"/>
              <a:t>Modifiers</a:t>
            </a:r>
            <a:endParaRPr lang="vi-VN" b="1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vi-VN" dirty="0"/>
              <a:t>Các lớp đều sử dụng các từ khóa như </a:t>
            </a:r>
            <a:r>
              <a:rPr lang="vi-VN" b="1" i="1" dirty="0" err="1"/>
              <a:t>public</a:t>
            </a:r>
            <a:r>
              <a:rPr lang="vi-VN" dirty="0"/>
              <a:t> hay </a:t>
            </a:r>
            <a:r>
              <a:rPr lang="vi-VN" b="1" i="1" dirty="0" err="1"/>
              <a:t>private</a:t>
            </a:r>
            <a:r>
              <a:rPr lang="vi-VN" dirty="0"/>
              <a:t> để kiểm soát quyền truy cập tới các thành phần trong lớp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ingdings" panose="05000000000000000000" pitchFamily="2" charset="2"/>
              <a:buChar char="Ø"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5F2C9-DD43-2E25-32E4-FFCF44FA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285" y="1343498"/>
            <a:ext cx="3517070" cy="4531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"/>
          <p:cNvSpPr txBox="1"/>
          <p:nvPr/>
        </p:nvSpPr>
        <p:spPr>
          <a:xfrm>
            <a:off x="466383" y="1596222"/>
            <a:ext cx="10077208" cy="208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Tahoma"/>
              <a:buNone/>
            </a:pPr>
            <a:r>
              <a:rPr lang="en-US" sz="3000" b="1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IT3103-1519565</a:t>
            </a:r>
            <a:endParaRPr sz="3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Tahoma"/>
              <a:buNone/>
            </a:pPr>
            <a:r>
              <a:rPr lang="en-US" sz="3000" b="1" i="0" u="none" strike="noStrike" cap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Object-oriented Programming</a:t>
            </a:r>
            <a:endParaRPr sz="30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rgbClr val="0D0D0D"/>
                </a:solidFill>
                <a:latin typeface="Tahoma"/>
                <a:ea typeface="Tahoma"/>
                <a:cs typeface="Tahoma"/>
                <a:sym typeface="Tahoma"/>
              </a:rPr>
              <a:t>Mini-Project</a:t>
            </a:r>
            <a:endParaRPr sz="24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D0D0D"/>
              </a:buClr>
              <a:buSzPts val="2400"/>
              <a:buFont typeface="Tahoma"/>
              <a:buNone/>
            </a:pPr>
            <a:r>
              <a:rPr lang="en-US" sz="2400" b="1" i="0" u="none" strike="noStrike" cap="none">
                <a:solidFill>
                  <a:srgbClr val="0D0D0D"/>
                </a:solidFill>
                <a:latin typeface="Tahoma"/>
                <a:ea typeface="Tahoma"/>
                <a:cs typeface="Tahoma"/>
                <a:sym typeface="Tahoma"/>
              </a:rPr>
              <a:t>Interactive simulation of the composition of forces</a:t>
            </a:r>
            <a:endParaRPr sz="24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3611086" y="3853070"/>
            <a:ext cx="3787801" cy="208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Tahoma"/>
              <a:buNone/>
            </a:pPr>
            <a:r>
              <a:rPr lang="en-US" sz="1800" b="1" i="0" u="none" strike="noStrike" cap="none">
                <a:solidFill>
                  <a:srgbClr val="0D0D0D"/>
                </a:solidFill>
                <a:latin typeface="Tahoma"/>
                <a:ea typeface="Tahoma"/>
                <a:cs typeface="Tahoma"/>
                <a:sym typeface="Tahoma"/>
              </a:rPr>
              <a:t>[Group 01]</a:t>
            </a:r>
            <a:endParaRPr sz="1800" b="1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27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F2328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Nguyễn Bình An - 20225591</a:t>
            </a:r>
            <a:endParaRPr/>
          </a:p>
          <a:p>
            <a:pPr marL="0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Hoàng Tố An - 20214980</a:t>
            </a:r>
            <a:endParaRPr/>
          </a:p>
          <a:p>
            <a:pPr marL="0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Cao Đức Anh - 20225781</a:t>
            </a:r>
            <a:endParaRPr/>
          </a:p>
          <a:p>
            <a:pPr marL="0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Đặng Hải Anh - 20225688</a:t>
            </a:r>
            <a:endParaRPr/>
          </a:p>
          <a:p>
            <a:pPr marL="0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000"/>
              <a:buFont typeface="Calibri"/>
              <a:buAutoNum type="arabicPeriod"/>
            </a:pPr>
            <a:r>
              <a:rPr lang="en-US" sz="2000" b="1" i="0" u="none" strike="noStrike" cap="none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Đinh Đức Anh - 20225782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imes New Roman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 b="0" i="0" u="none" strike="noStrike" cap="non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73C4F251-8975-E46D-DD8B-252497E6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95443D78-0A58-4DDD-0671-00B5F0708B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1978ED38-E42A-52E0-BA66-64787A5B7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47179EB4-169B-6407-CF08-FEDDA9D10F49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6.1. Encapsulation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AC7DA6FE-7EB8-A05F-DF14-E3AE6725E29F}"/>
              </a:ext>
            </a:extLst>
          </p:cNvPr>
          <p:cNvSpPr txBox="1"/>
          <p:nvPr/>
        </p:nvSpPr>
        <p:spPr>
          <a:xfrm>
            <a:off x="338736" y="1291732"/>
            <a:ext cx="7513493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kĩ thuật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encapsulation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(đóng gói) nhằm tổ chức, phân chia và đóng gói các thuộc tính (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attributes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và phương thức (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methods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của đối tượng trong một lớp (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Việc sử dụng kỹ thuật này giúp:</a:t>
            </a:r>
          </a:p>
          <a:p>
            <a:pPr marL="628650" marR="0" lvl="8" indent="-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Việc bảo trì Project dễ dàng hơn</a:t>
            </a:r>
          </a:p>
          <a:p>
            <a:pPr marL="628650" marR="0" lvl="8" indent="-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Đảm bảo an toàn, tính toàn vẹn dữ liệu và có tổ chức thông qua chỉ các phương thức hợp lệ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11;p5">
            <a:extLst>
              <a:ext uri="{FF2B5EF4-FFF2-40B4-BE49-F238E27FC236}">
                <a16:creationId xmlns:a16="http://schemas.microsoft.com/office/drawing/2014/main" id="{AFBF0B8D-A175-BA72-6318-C592CAFA429C}"/>
              </a:ext>
            </a:extLst>
          </p:cNvPr>
          <p:cNvSpPr txBox="1"/>
          <p:nvPr/>
        </p:nvSpPr>
        <p:spPr>
          <a:xfrm>
            <a:off x="529236" y="3307547"/>
            <a:ext cx="3804639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Access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Modifiers</a:t>
            </a:r>
            <a:endParaRPr kumimoji="0" lang="vi-VN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Các lớp đều sử dụng các từ khóa như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public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hay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private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để kiểm soát quyền truy cập tới các thành phần trong lớp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79A77-5A5D-ADA4-DC62-14332DE5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23" t="12209" r="1" b="38606"/>
          <a:stretch/>
        </p:blipFill>
        <p:spPr>
          <a:xfrm>
            <a:off x="8314284" y="2514599"/>
            <a:ext cx="3538979" cy="22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48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2C36530A-525F-150C-2EC5-E1E65765F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678A00B3-C055-047C-A2F6-5F559DA26B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805B3299-076B-5023-81BC-DE3D049C5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16E28FF8-603F-45B7-8732-35519477ECFE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6.1. Encapsulation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378EC289-031D-9285-10CA-16C3519F4EC4}"/>
              </a:ext>
            </a:extLst>
          </p:cNvPr>
          <p:cNvSpPr txBox="1"/>
          <p:nvPr/>
        </p:nvSpPr>
        <p:spPr>
          <a:xfrm>
            <a:off x="338737" y="1291732"/>
            <a:ext cx="7382864" cy="160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kĩ thuật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encapsulation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(đóng gói) nhằm tổ chức, phân chia và đóng gói các thuộc tính (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attributes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và phương thức (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methods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của đối tượng trong một lớp (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Việc sử dụng kỹ thuật này giúp:</a:t>
            </a:r>
          </a:p>
          <a:p>
            <a:pPr marL="628650" marR="0" lvl="8" indent="-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Việc bảo trì Project dễ dàng hơn</a:t>
            </a:r>
          </a:p>
          <a:p>
            <a:pPr marL="628650" marR="0" lvl="8" indent="-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ourier New" panose="02070309020205020404" pitchFamily="49" charset="0"/>
              <a:buChar char="o"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Đảm bảo an toàn, tính toàn vẹn dữ liệu và có tổ chức thông qua chỉ các phương thức hợp lệ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11;p5">
            <a:extLst>
              <a:ext uri="{FF2B5EF4-FFF2-40B4-BE49-F238E27FC236}">
                <a16:creationId xmlns:a16="http://schemas.microsoft.com/office/drawing/2014/main" id="{6BD790D8-3B90-E4AE-2C79-4EE4A31D4D1C}"/>
              </a:ext>
            </a:extLst>
          </p:cNvPr>
          <p:cNvSpPr txBox="1"/>
          <p:nvPr/>
        </p:nvSpPr>
        <p:spPr>
          <a:xfrm>
            <a:off x="529236" y="3307547"/>
            <a:ext cx="380463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Getters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vi-VN" b="1" dirty="0"/>
              <a:t>và </a:t>
            </a:r>
            <a:r>
              <a:rPr lang="vi-VN" b="1" dirty="0" err="1"/>
              <a:t>Setters</a:t>
            </a:r>
            <a:endParaRPr lang="vi-VN" b="1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Trong đó các thuộc tính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private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có thể được truy cập và thay đổi giá trị thông qua phương thức này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5FA41-40AD-039F-D6A6-5E7254B596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622" t="57287" b="31845"/>
          <a:stretch/>
        </p:blipFill>
        <p:spPr>
          <a:xfrm>
            <a:off x="8314284" y="4114800"/>
            <a:ext cx="3538979" cy="4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0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B97BC6FD-BED0-C5BA-A05C-314F3B76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9FBB5752-2019-BD90-A987-90DE93C7D2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4FACC18E-7315-706A-C5FB-5B7A1AD2B4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8784D09A-994A-5E21-8987-D668A1FEE75A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vi-VN" sz="2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Aggregation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8CA753A5-B650-6591-9231-A4621AB4AF2F}"/>
              </a:ext>
            </a:extLst>
          </p:cNvPr>
          <p:cNvSpPr txBox="1"/>
          <p:nvPr/>
        </p:nvSpPr>
        <p:spPr>
          <a:xfrm>
            <a:off x="338736" y="1291732"/>
            <a:ext cx="11264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aggregation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(tổng hợp) nhằm thể hiện mối quan hệ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has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-a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giữa các đối tượng giữa các lớp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414C5-8320-7E32-EE79-7FBA89AF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315" y="1909499"/>
            <a:ext cx="6289954" cy="4058035"/>
          </a:xfrm>
          <a:prstGeom prst="rect">
            <a:avLst/>
          </a:prstGeom>
        </p:spPr>
      </p:pic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2F533C53-7C3A-9CDB-F7E5-DAA217DFBE18}"/>
              </a:ext>
            </a:extLst>
          </p:cNvPr>
          <p:cNvSpPr txBox="1"/>
          <p:nvPr/>
        </p:nvSpPr>
        <p:spPr>
          <a:xfrm>
            <a:off x="541936" y="2166582"/>
            <a:ext cx="3804639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Giữa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ForcePanelController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Lớp chính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sử dụng đối tượng từ lớp </a:t>
            </a:r>
            <a:r>
              <a:rPr kumimoji="0" lang="vi-VN" sz="14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member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ForcePanelController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nhưng không sở hữu hoàn toàn các đối tượng ấy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endParaRPr lang="vi-VN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Bên cạnh đó các lớp </a:t>
            </a:r>
            <a:r>
              <a:rPr kumimoji="0" lang="vi-VN" sz="14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member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khác của </a:t>
            </a:r>
            <a:r>
              <a:rPr kumimoji="0" lang="vi-VN" sz="14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còn là </a:t>
            </a:r>
            <a:r>
              <a:rPr lang="vi-VN" b="1" i="1" dirty="0" err="1"/>
              <a:t>SurfacePanelController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lang="vi-VN" b="1" i="1" dirty="0" err="1"/>
              <a:t>StatisticsPanelController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lang="vi-VN" b="1" i="1" dirty="0" err="1"/>
              <a:t>ObjectPanelController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và </a:t>
            </a:r>
            <a:r>
              <a:rPr lang="vi-VN" b="1" i="1" dirty="0" err="1"/>
              <a:t>ForceSimulationAppController</a:t>
            </a:r>
            <a:endParaRPr b="1" i="1" dirty="0"/>
          </a:p>
        </p:txBody>
      </p:sp>
    </p:spTree>
    <p:extLst>
      <p:ext uri="{BB962C8B-B14F-4D97-AF65-F5344CB8AC3E}">
        <p14:creationId xmlns:p14="http://schemas.microsoft.com/office/powerpoint/2010/main" val="56828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93C13F78-67F1-513C-CB4C-BCA6CE4CE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47BCB7B4-D7D8-0B31-0DF0-C7EB0EEA21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1533DC64-A974-36D1-3C53-4B9C050920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88BDE279-8EA7-26F4-F777-25C23AC890B7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Aggregation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0FC04C19-2BBA-AD66-35C7-60B83F74AD3D}"/>
              </a:ext>
            </a:extLst>
          </p:cNvPr>
          <p:cNvSpPr txBox="1"/>
          <p:nvPr/>
        </p:nvSpPr>
        <p:spPr>
          <a:xfrm>
            <a:off x="338736" y="1291732"/>
            <a:ext cx="11264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aggregation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(tổng hợp) nhằm thể hiện mối quan hệ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has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-a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giữa các đối tượng giữa các lớp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70025-7D67-313E-9666-C9D2B698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163" t="12138" r="58321" b="79008"/>
          <a:stretch/>
        </p:blipFill>
        <p:spPr>
          <a:xfrm>
            <a:off x="4760315" y="3323772"/>
            <a:ext cx="6289954" cy="783772"/>
          </a:xfrm>
          <a:prstGeom prst="rect">
            <a:avLst/>
          </a:prstGeom>
        </p:spPr>
      </p:pic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D06BCAAB-D3E4-A55D-7622-2AFB600D6F8A}"/>
              </a:ext>
            </a:extLst>
          </p:cNvPr>
          <p:cNvSpPr txBox="1"/>
          <p:nvPr/>
        </p:nvSpPr>
        <p:spPr>
          <a:xfrm>
            <a:off x="541936" y="2166582"/>
            <a:ext cx="3804639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Giữa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ForcePanelController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Lớp chính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sử dụng đối tượng từ lớp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member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ForcePanelController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nhưng không sở hữu hoàn toàn các đối tượng ấy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lang="vi-V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Bên cạnh đó các lớp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member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khác của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còn là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SurfacePanelController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StatisticsPanelController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ObjectPanelController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ForceSimulationAppController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496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A8766B7C-72B6-7723-BDAE-DBE70B50D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0F536C11-B49A-9FF6-8274-9BF86E0A5F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CAE923E0-46D0-036F-C8F5-26FEF88D7B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F1FAEE87-D1CF-69DD-0601-2B2B9317D996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Aggregation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6E7C7315-F4FC-240F-8145-AAB573F47EBF}"/>
              </a:ext>
            </a:extLst>
          </p:cNvPr>
          <p:cNvSpPr txBox="1"/>
          <p:nvPr/>
        </p:nvSpPr>
        <p:spPr>
          <a:xfrm>
            <a:off x="338736" y="1291731"/>
            <a:ext cx="55426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aggregation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(tổng hợp) nhằm thể hiện mối quan hệ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has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-a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giữa các đối tượng giữa các lớp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DF8E4DCA-76D9-D14E-9B4C-A37D99704C3D}"/>
              </a:ext>
            </a:extLst>
          </p:cNvPr>
          <p:cNvSpPr txBox="1"/>
          <p:nvPr/>
        </p:nvSpPr>
        <p:spPr>
          <a:xfrm>
            <a:off x="541936" y="2166582"/>
            <a:ext cx="3804639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Giữa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ForcePanelController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Lớp chính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sử dụng đối tượng từ lớp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member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ForcePanelController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nhưng không sở hữu hoàn toàn các đối tượng ấy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lang="vi-V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Bên cạnh đó các lớp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member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khác của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còn là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SurfacePanelController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StatisticsPanelController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ObjectPanelController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ForceSimulationAppController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15AA6-A5E0-C48A-830E-46D21A6A3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40" y="1166408"/>
            <a:ext cx="4618614" cy="2319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89CEB1-B058-7DA9-83B7-F0583CBF6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59" y="3485933"/>
            <a:ext cx="574437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73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FCF73360-B674-8AEA-BF6E-5B545E8E1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F08ADF7B-C648-747B-2A68-C1973787B1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B863282E-F049-703A-5272-E2B0FE281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D4D5291A-38F7-E802-B97B-5C3228DFE99C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Aggregation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A075620A-FB2A-687C-7338-5D9421F04A13}"/>
              </a:ext>
            </a:extLst>
          </p:cNvPr>
          <p:cNvSpPr txBox="1"/>
          <p:nvPr/>
        </p:nvSpPr>
        <p:spPr>
          <a:xfrm>
            <a:off x="338736" y="1291731"/>
            <a:ext cx="55426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aggregation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(tổng hợp) nhằm thể hiện mối quan hệ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has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-a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giữa các đối tượng giữa các lớp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1A17C6AD-52B7-3E67-7B65-A3500CD78A65}"/>
              </a:ext>
            </a:extLst>
          </p:cNvPr>
          <p:cNvSpPr txBox="1"/>
          <p:nvPr/>
        </p:nvSpPr>
        <p:spPr>
          <a:xfrm>
            <a:off x="541936" y="2166582"/>
            <a:ext cx="3804639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Giữa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ForcePanelController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Lớp chính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sử dụng đối tượng từ lớp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member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ForcePanelController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nhưng không sở hữu hoàn toàn các đối tượng ấy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endParaRPr kumimoji="0" lang="vi-V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Bên cạnh đó các lớp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member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khác của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ControlPanelController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còn là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SurfacePanelController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StatisticsPanelController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ObjectPanelController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và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ForceSimulationAppController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3BB59-7837-2D19-00FE-2F839475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6" t="49623" r="12650" b="34416"/>
          <a:stretch/>
        </p:blipFill>
        <p:spPr>
          <a:xfrm>
            <a:off x="6444240" y="2276009"/>
            <a:ext cx="4618614" cy="436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1D88F-D73A-FD53-FE4C-69CCB9D0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555" t="38587" r="32186" b="11154"/>
          <a:stretch/>
        </p:blipFill>
        <p:spPr>
          <a:xfrm>
            <a:off x="5881358" y="2737780"/>
            <a:ext cx="574437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02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EFF98211-188D-2839-5D38-4B8D35A1C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EF0DDF3F-711D-DDDD-CAC2-D37E11C4F0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C4353C3E-A163-E0DF-24E4-85C0C56978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F7E2658B-3199-A355-5EBD-B6247919EC59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vi-VN" sz="2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Inheritance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52B14FF6-F565-D3A1-F5C6-6B6C1CD4AD98}"/>
              </a:ext>
            </a:extLst>
          </p:cNvPr>
          <p:cNvSpPr txBox="1"/>
          <p:nvPr/>
        </p:nvSpPr>
        <p:spPr>
          <a:xfrm>
            <a:off x="338736" y="1291731"/>
            <a:ext cx="55426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inheritance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(kế thừa) nhằm thể hiện mối quan hệ </a:t>
            </a:r>
            <a:r>
              <a:rPr lang="vi-VN" b="1" dirty="0" err="1"/>
              <a:t>is</a:t>
            </a:r>
            <a:r>
              <a:rPr lang="vi-VN" b="1" dirty="0"/>
              <a:t>-a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giữa các đối tượng giữa các lớp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E6DD6CBA-F917-F0EA-2826-68A60FF3F728}"/>
              </a:ext>
            </a:extLst>
          </p:cNvPr>
          <p:cNvSpPr txBox="1"/>
          <p:nvPr/>
        </p:nvSpPr>
        <p:spPr>
          <a:xfrm>
            <a:off x="512908" y="2844244"/>
            <a:ext cx="3804639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Giữa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MainObject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với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Cube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Cylinder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Lớp cha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MainObject</a:t>
            </a:r>
            <a:r>
              <a:rPr lang="vi-VN" b="1" i="1" dirty="0"/>
              <a:t> </a:t>
            </a:r>
            <a:r>
              <a:rPr lang="vi-VN" dirty="0"/>
              <a:t>được các lớp con kế thừa các thuộc tính và một số phương thức do có nhiều thuộc tính chung</a:t>
            </a:r>
            <a:endParaRPr kumimoji="0" lang="vi-VN" sz="1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1214-A525-D4A7-81D0-4EE6F9A5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44" t="-10022" r="26516" b="66281"/>
          <a:stretch/>
        </p:blipFill>
        <p:spPr>
          <a:xfrm>
            <a:off x="6096000" y="1291731"/>
            <a:ext cx="5186854" cy="47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07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ED129259-4E94-2137-4E27-929337530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251F0FDB-8E7B-FBAE-59C4-D524F71545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BAA73591-7252-3E11-6ACD-DE9E3600B1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BD752D07-4AE9-01E7-BF86-FE6F4DD93EE5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Inheritance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A74BFA4C-D7EC-D559-850D-236780D4AB4E}"/>
              </a:ext>
            </a:extLst>
          </p:cNvPr>
          <p:cNvSpPr txBox="1"/>
          <p:nvPr/>
        </p:nvSpPr>
        <p:spPr>
          <a:xfrm>
            <a:off x="338736" y="1291731"/>
            <a:ext cx="55426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inheritance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(kế thừa) nhằm thể hiện mối quan hệ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-a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giữa các đối tượng giữa các lớp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90B01574-26AB-5898-F1F4-E93E6D2D9EFD}"/>
              </a:ext>
            </a:extLst>
          </p:cNvPr>
          <p:cNvSpPr txBox="1"/>
          <p:nvPr/>
        </p:nvSpPr>
        <p:spPr>
          <a:xfrm>
            <a:off x="512908" y="2844244"/>
            <a:ext cx="3804639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Giữa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MainObject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với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Cube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Cylinder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Lớp cha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MainObject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được các lớp con kế thừa các thuộc tính và một số phương thức do có nhiều thuộc tính chung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5ACDC-51E7-4F33-456C-228B4693A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0" t="59116" r="54810" b="6835"/>
          <a:stretch/>
        </p:blipFill>
        <p:spPr>
          <a:xfrm>
            <a:off x="6096000" y="2336799"/>
            <a:ext cx="5186854" cy="36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5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0B298FFC-547B-7A39-75AA-E5C9FC2C9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8E9E043B-29BA-2711-C4F8-D7DA030D11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EF4EEF14-50A1-48D6-0D64-4C3C96CEA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8F47AA9D-27F9-32CD-B843-132701A29965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Inheritance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1C0C37F9-7010-362C-783E-841B422D2E98}"/>
              </a:ext>
            </a:extLst>
          </p:cNvPr>
          <p:cNvSpPr txBox="1"/>
          <p:nvPr/>
        </p:nvSpPr>
        <p:spPr>
          <a:xfrm>
            <a:off x="338736" y="1291731"/>
            <a:ext cx="55426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inheritance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(kế thừa) nhằm thể hiện mối quan hệ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-a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giữa các đối tượng giữa các lớp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6D4ECA31-A7DB-A0DB-9C1C-699CB0BB66BA}"/>
              </a:ext>
            </a:extLst>
          </p:cNvPr>
          <p:cNvSpPr txBox="1"/>
          <p:nvPr/>
        </p:nvSpPr>
        <p:spPr>
          <a:xfrm>
            <a:off x="512908" y="2844244"/>
            <a:ext cx="3804639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Giữa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MainObject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với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Cube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Cylinder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Lớp cha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MainObject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được các lớp con kế thừa các thuộc tính và một số phương thức do có nhiều thuộc tính chung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4ECE9-2B01-6783-F229-3D7069B05C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53" t="54840" r="1407" b="11111"/>
          <a:stretch/>
        </p:blipFill>
        <p:spPr>
          <a:xfrm>
            <a:off x="6096000" y="2336799"/>
            <a:ext cx="5186854" cy="36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04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EBC53B74-0589-DA26-E681-F4D3EF350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D03D35E4-A93E-C64E-3A4A-8B8BE771FF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F892D88B-FE91-E486-A4AA-441118BCA9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B3BCFE66-B50A-5DEE-AADB-B21267374DD8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vi-VN" sz="2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69B6E0B7-7FEC-1433-ED04-C67D2882B83D}"/>
              </a:ext>
            </a:extLst>
          </p:cNvPr>
          <p:cNvSpPr txBox="1"/>
          <p:nvPr/>
        </p:nvSpPr>
        <p:spPr>
          <a:xfrm>
            <a:off x="338736" y="1291731"/>
            <a:ext cx="554262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abstract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(lớp trừu tượng) nhằm tổ chức khuôn mẫu cho các lớp con có chung các đặc điểm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FD2122D7-B022-558B-0CAC-12F851AA3F83}"/>
              </a:ext>
            </a:extLst>
          </p:cNvPr>
          <p:cNvSpPr txBox="1"/>
          <p:nvPr/>
        </p:nvSpPr>
        <p:spPr>
          <a:xfrm>
            <a:off x="512908" y="2844244"/>
            <a:ext cx="380463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Giữa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MainObject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với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Cube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Cylinder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Lớp trừu tượng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MainObject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được các lớp con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extends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EBABE-803B-E13E-1335-1D1083383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470" y="2030354"/>
            <a:ext cx="6016311" cy="1080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EE972-A941-DEC0-F745-E801BF5DC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470" y="3382963"/>
            <a:ext cx="2743583" cy="914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C0F5E-5ED5-4BFE-5DAD-D72068B9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375" y="3386535"/>
            <a:ext cx="3008275" cy="9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00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1. Members &amp; assignment</a:t>
            </a:r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AE48CD-F894-BEAA-47E2-EDFB7A19E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32679"/>
              </p:ext>
            </p:extLst>
          </p:nvPr>
        </p:nvGraphicFramePr>
        <p:xfrm>
          <a:off x="1776412" y="1356360"/>
          <a:ext cx="8639175" cy="4145280"/>
        </p:xfrm>
        <a:graphic>
          <a:graphicData uri="http://schemas.openxmlformats.org/drawingml/2006/table">
            <a:tbl>
              <a:tblPr/>
              <a:tblGrid>
                <a:gridCol w="2162175">
                  <a:extLst>
                    <a:ext uri="{9D8B030D-6E8A-4147-A177-3AD203B41FA5}">
                      <a16:colId xmlns:a16="http://schemas.microsoft.com/office/drawing/2014/main" val="1939903982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19149193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469588978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982390709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6188744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Nguyễn Bình An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Hoàng Tố An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Cao Đức Anh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Đặng Hải Anh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Đinh Đức Anh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223746"/>
                  </a:ext>
                </a:extLst>
              </a:tr>
              <a:tr h="2333625">
                <a:tc>
                  <a:txBody>
                    <a:bodyPr/>
                    <a:lstStyle/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Khởi tạo Project, logic và thiết kế general class diagram, sơ bộ detail diagram</a:t>
                      </a:r>
                    </a:p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Thiết kế model, khởi tạo Cube.java, Cylinder.java, MainObject, Rotatable.java, Surface.java và các vector lực.</a:t>
                      </a:r>
                    </a:p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Viết controller cho GameAnimationTimer, ForcePanel Controller, ObjectPanelController, SurfacePanelController.</a:t>
                      </a:r>
                    </a:p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Khởi tạo Simulation.java</a:t>
                      </a:r>
                    </a:p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Tạo Resources CSS, Style và Images. Refactor View, thêm RootLayout.fxml, StastisPanel và SurfacePanel</a:t>
                      </a:r>
                    </a:p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Tham gia viết báo cáo.</a:t>
                      </a:r>
                    </a:p>
                    <a:p>
                      <a:pPr rtl="0" fontAlgn="base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Thuyết trình</a:t>
                      </a: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Thiết kế Animation.fxml, ControlPanel.fxml, ForcePanel.fxml, ObjectPanel.fxml, RootLayout.fxml, StatisticsPanel.fxml, SurfacePanel.fxml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Khởi tạo và maintain MainObject.java</a:t>
                      </a:r>
                    </a:p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Viết Wiki cho các thuộc tính cơ bản</a:t>
                      </a:r>
                    </a:p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Slide</a:t>
                      </a:r>
                    </a:p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Sửa báo cáo</a:t>
                      </a:r>
                    </a:p>
                    <a:p>
                      <a:pPr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Kiểm thử và đề xuất chỉnh sửa lỗi và các vấn đề trong project</a:t>
                      </a:r>
                    </a:p>
                    <a:p>
                      <a:pPr rtl="0" fontAlgn="base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vi-VN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Thuyết trình</a:t>
                      </a: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Làm Use Case Diagram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Cube.java,Cylinder.java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AnimationController.java, ControlPanelController.java ForceControlPanelController.java, ForceSimulationAppController.java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Sửa báo cáo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Slide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Sửa </a:t>
                      </a:r>
                      <a:r>
                        <a:rPr lang="vi-VN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Class</a:t>
                      </a: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vi-VN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Diagram</a:t>
                      </a: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và </a:t>
                      </a:r>
                      <a:r>
                        <a:rPr lang="vi-VN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Use</a:t>
                      </a: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vi-VN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Case</a:t>
                      </a: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vi-VN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Diagram</a:t>
                      </a:r>
                      <a:endParaRPr lang="vi-VN" dirty="0">
                        <a:effectLst/>
                      </a:endParaRPr>
                    </a:p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</a:t>
                      </a:r>
                      <a:r>
                        <a:rPr lang="vi-VN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Refactor</a:t>
                      </a: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các lớp </a:t>
                      </a:r>
                      <a:r>
                        <a:rPr lang="vi-VN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Model</a:t>
                      </a: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như MainObject.java, Cube.java, Cylinder.java, </a:t>
                      </a:r>
                      <a:endParaRPr lang="vi-VN" dirty="0">
                        <a:effectLst/>
                      </a:endParaRPr>
                    </a:p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Simulation.java</a:t>
                      </a:r>
                      <a:endParaRPr lang="vi-VN" dirty="0">
                        <a:effectLst/>
                      </a:endParaRPr>
                    </a:p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Surface.java</a:t>
                      </a:r>
                      <a:endParaRPr lang="vi-VN" dirty="0">
                        <a:effectLst/>
                      </a:endParaRPr>
                    </a:p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Tạo và </a:t>
                      </a:r>
                      <a:r>
                        <a:rPr lang="vi-VN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refactor</a:t>
                      </a: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các lớp lực như HorizontalVector.java, AppliedForce.java, FrictionForce.java</a:t>
                      </a:r>
                      <a:endParaRPr lang="vi-VN" dirty="0">
                        <a:effectLst/>
                      </a:endParaRPr>
                    </a:p>
                    <a:p>
                      <a:pPr rtl="0" fontAlgn="t">
                        <a:spcAft>
                          <a:spcPts val="800"/>
                        </a:spcAft>
                      </a:pPr>
                      <a:r>
                        <a:rPr lang="vi-VN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Thuyết trình </a:t>
                      </a:r>
                      <a:endParaRPr lang="vi-VN" dirty="0">
                        <a:effectLst/>
                      </a:endParaRPr>
                    </a:p>
                  </a:txBody>
                  <a:tcPr marL="66675" marR="66675">
                    <a:lnL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38798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FD91794D-7803-8C6F-3BD2-45DEE6D1A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6413" y="13565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D78B42AE-C330-30E7-098D-8FECD6DB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9B454831-3A91-4E7B-DFEC-94C3AEB28B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453A43E2-4F9B-176C-3B7B-78D527230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610D9B26-F88C-4163-9435-C3D076FF0BFD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vi-VN" sz="2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DF7BC5F1-A078-0F2F-10BA-77063BD9833B}"/>
              </a:ext>
            </a:extLst>
          </p:cNvPr>
          <p:cNvSpPr txBox="1"/>
          <p:nvPr/>
        </p:nvSpPr>
        <p:spPr>
          <a:xfrm>
            <a:off x="338737" y="1291731"/>
            <a:ext cx="503336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interface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nhằm khai báo tập các phương thức chung mà các lớp có thể sử dụng mà không cung cấp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cụ thể cho từng phương thức ấy để từng lớp có thể ghi đè.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BC756EC5-8BD8-14FA-88F3-7E2C0BABB02D}"/>
              </a:ext>
            </a:extLst>
          </p:cNvPr>
          <p:cNvSpPr txBox="1"/>
          <p:nvPr/>
        </p:nvSpPr>
        <p:spPr>
          <a:xfrm>
            <a:off x="512908" y="2844244"/>
            <a:ext cx="38046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Rotatable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(được sử dụng bởi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Cylinder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BDA3D-666F-FA0D-E360-906629B5A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01" y="1166408"/>
            <a:ext cx="3804639" cy="5019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FE2AC2-9DD1-7295-DECB-EF26AB030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08" y="3811991"/>
            <a:ext cx="422969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26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03D51271-37DE-5954-DB8B-362583323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F514A35D-F937-0CE7-F6C6-AD77092C0A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F00CD9DA-0464-3AF8-A0C9-359DFB724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B59AD777-F258-A4C7-0553-74025915E0CD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vi-VN" sz="2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CF678595-570F-B9A1-36CC-92B2946BC6E9}"/>
              </a:ext>
            </a:extLst>
          </p:cNvPr>
          <p:cNvSpPr txBox="1"/>
          <p:nvPr/>
        </p:nvSpPr>
        <p:spPr>
          <a:xfrm>
            <a:off x="338737" y="1291731"/>
            <a:ext cx="503336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interface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nhằm khai báo tập các phương thức chung mà các lớp có thể sử dụng mà không cung cấp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cụ thể cho từng phương thức ấy để từng lớp có thể ghi đè.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1B248F43-B149-DAB6-3FD1-100113E05E84}"/>
              </a:ext>
            </a:extLst>
          </p:cNvPr>
          <p:cNvSpPr txBox="1"/>
          <p:nvPr/>
        </p:nvSpPr>
        <p:spPr>
          <a:xfrm>
            <a:off x="512908" y="2844244"/>
            <a:ext cx="38046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Rotatable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(được sử dụng bởi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Cylinder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60A3C-170F-5132-6B9E-8D6AB5BA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21" t="16345" r="25405" b="32864"/>
          <a:stretch/>
        </p:blipFill>
        <p:spPr>
          <a:xfrm>
            <a:off x="3530601" y="2245798"/>
            <a:ext cx="3683000" cy="3685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357D8-868B-547C-8156-408789ECE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240" y="920186"/>
            <a:ext cx="4490711" cy="55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13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8D6C1A3A-AA2E-A66E-6C7A-3590BBD2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11D51AAA-3EB1-361C-D7C4-3411C56602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2AB50749-CFBB-7FDE-F5AE-8F0792E62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757D44C6-C81B-DC1E-688B-024EE6759280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vi-VN" sz="2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class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Interface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1E106AFB-A58C-7D5E-60F4-C2E65EC747B9}"/>
              </a:ext>
            </a:extLst>
          </p:cNvPr>
          <p:cNvSpPr txBox="1"/>
          <p:nvPr/>
        </p:nvSpPr>
        <p:spPr>
          <a:xfrm>
            <a:off x="338737" y="1291731"/>
            <a:ext cx="503336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interface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nhằm khai báo tập các phương thức chung mà các lớp có thể sử dụng mà không cung cấp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logic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cụ thể cho từng phương thức ấy để từng lớp có thể ghi đè.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C44F253A-0C7C-86CD-BCD6-B55849E18241}"/>
              </a:ext>
            </a:extLst>
          </p:cNvPr>
          <p:cNvSpPr txBox="1"/>
          <p:nvPr/>
        </p:nvSpPr>
        <p:spPr>
          <a:xfrm>
            <a:off x="512908" y="2844244"/>
            <a:ext cx="380463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Rotatable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(được sử dụng bởi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Cylinder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40612-AE6E-4969-4134-CF22DF9E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21" t="16345" r="25405" b="32864"/>
          <a:stretch/>
        </p:blipFill>
        <p:spPr>
          <a:xfrm>
            <a:off x="3530601" y="2245798"/>
            <a:ext cx="3683000" cy="3685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707E67-989B-6DA5-9510-06AC752B2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240" y="920186"/>
            <a:ext cx="4490711" cy="55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89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451548A8-0251-0F0E-8028-2256F4AB1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704A210A-64A7-5F76-01FF-599AA932E89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B25994CF-386F-4C37-E35A-5E8CD76775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AF04EC54-3AB2-3B53-C1A0-AF050E9E0AFB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lang="vi-VN" sz="2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Polymorphism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B1141C53-7150-0F86-BBF7-E272E3F8B2FF}"/>
              </a:ext>
            </a:extLst>
          </p:cNvPr>
          <p:cNvSpPr txBox="1"/>
          <p:nvPr/>
        </p:nvSpPr>
        <p:spPr>
          <a:xfrm>
            <a:off x="338737" y="1291731"/>
            <a:ext cx="430583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polymorphism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(đa hình) cho phép các đối tượng, phương thức và lớp thể hiện nhiều hành vi khác nhau tùy vào từng ngữ cảnh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11;p5">
            <a:extLst>
              <a:ext uri="{FF2B5EF4-FFF2-40B4-BE49-F238E27FC236}">
                <a16:creationId xmlns:a16="http://schemas.microsoft.com/office/drawing/2014/main" id="{BCCDB50C-A1A0-5F97-0961-3CFD2783A21C}"/>
              </a:ext>
            </a:extLst>
          </p:cNvPr>
          <p:cNvSpPr txBox="1"/>
          <p:nvPr/>
        </p:nvSpPr>
        <p:spPr>
          <a:xfrm>
            <a:off x="512908" y="2844244"/>
            <a:ext cx="380463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Method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applyForceInTime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tabLst/>
              <a:defRPr/>
            </a:pP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Được ghi đè bởi lớp con </a:t>
            </a:r>
            <a:r>
              <a:rPr kumimoji="0" lang="vi-VN" sz="14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Cylinder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và </a:t>
            </a:r>
            <a:r>
              <a:rPr kumimoji="0" lang="vi-VN" sz="14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Cube</a:t>
            </a:r>
            <a:r>
              <a:rPr kumimoji="0" lang="vi-VN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tạo sự linh hoạt trong việc tính toán lực tác dụng lên từng loại hình khối.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D23B2F-E9A0-CCA7-A7F1-DFEBC83E7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3" y="1291731"/>
            <a:ext cx="7059010" cy="264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F8677-5DD6-C33A-77AD-DACD09B0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2" y="4065373"/>
            <a:ext cx="7059009" cy="22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78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C6B38265-6F7E-496C-DF7F-6A82ED601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>
            <a:extLst>
              <a:ext uri="{FF2B5EF4-FFF2-40B4-BE49-F238E27FC236}">
                <a16:creationId xmlns:a16="http://schemas.microsoft.com/office/drawing/2014/main" id="{D8389EDE-8E57-40F9-6B7F-F4BF3F0508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4">
            <a:extLst>
              <a:ext uri="{FF2B5EF4-FFF2-40B4-BE49-F238E27FC236}">
                <a16:creationId xmlns:a16="http://schemas.microsoft.com/office/drawing/2014/main" id="{6C4FA68A-BEF0-F5F6-4947-ACF72F839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6. Explanation of OOP techniques </a:t>
            </a:r>
            <a:endParaRPr/>
          </a:p>
        </p:txBody>
      </p:sp>
      <p:sp>
        <p:nvSpPr>
          <p:cNvPr id="2" name="Google Shape;178;p13">
            <a:extLst>
              <a:ext uri="{FF2B5EF4-FFF2-40B4-BE49-F238E27FC236}">
                <a16:creationId xmlns:a16="http://schemas.microsoft.com/office/drawing/2014/main" id="{6C69567D-4CC5-DAC9-3C76-98E84C389971}"/>
              </a:ext>
            </a:extLst>
          </p:cNvPr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6.</a:t>
            </a:r>
            <a:r>
              <a:rPr kumimoji="0" lang="vi-VN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kumimoji="0" lang="vi-VN" sz="2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Polymorphism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111;p5">
            <a:extLst>
              <a:ext uri="{FF2B5EF4-FFF2-40B4-BE49-F238E27FC236}">
                <a16:creationId xmlns:a16="http://schemas.microsoft.com/office/drawing/2014/main" id="{34E98959-3F4F-2E19-F36B-14D8A5533370}"/>
              </a:ext>
            </a:extLst>
          </p:cNvPr>
          <p:cNvSpPr txBox="1"/>
          <p:nvPr/>
        </p:nvSpPr>
        <p:spPr>
          <a:xfrm>
            <a:off x="338737" y="1291731"/>
            <a:ext cx="503336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  <a:tabLst/>
              <a:defRPr/>
            </a:pP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ForceSimulationApp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sử dụng </a:t>
            </a:r>
            <a:r>
              <a:rPr kumimoji="0" lang="vi-VN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polymorphism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(đa hình) cho phép các đối tượng, phương thức và lớp thể hiện nhiều hành vi khác nhau tùy vào từng ngữ cảnh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Google Shape;111;p5">
            <a:extLst>
              <a:ext uri="{FF2B5EF4-FFF2-40B4-BE49-F238E27FC236}">
                <a16:creationId xmlns:a16="http://schemas.microsoft.com/office/drawing/2014/main" id="{A252291A-1027-546A-3A07-C1B9E151CFA7}"/>
              </a:ext>
            </a:extLst>
          </p:cNvPr>
          <p:cNvSpPr txBox="1"/>
          <p:nvPr/>
        </p:nvSpPr>
        <p:spPr>
          <a:xfrm>
            <a:off x="512908" y="2844244"/>
            <a:ext cx="380463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14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Interface</a:t>
            </a:r>
            <a:r>
              <a:rPr kumimoji="0" lang="vi-VN" sz="1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vi-VN" sz="1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Rotatable</a:t>
            </a:r>
            <a:endParaRPr kumimoji="0" lang="vi-VN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Được viết để quy định các phương thức tính toán các thuộc tính liên quan tới các vật thể có gia tốc và vận tốc góc.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Dễ dàng mở rộng khi thêm các dạng hình khối mới trong tương lai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DC32B-9ADD-4D37-304A-7DAF6001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731" y="2343747"/>
            <a:ext cx="7123980" cy="27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43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7. Demo scenario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2. Problem statement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338737" y="1594830"/>
            <a:ext cx="11514528" cy="34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Kiến thức cần thiết</a:t>
            </a:r>
            <a:r>
              <a:rPr lang="en-US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Lực hấp dẫn, lực bình thường, ma sát, các định lý chuyển động của Newton,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định lý Newton cho chuyển động quay.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thành phần chính trong mô phỏng</a:t>
            </a:r>
            <a:r>
              <a:rPr lang="en-US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+ Vật chính</a:t>
            </a:r>
            <a:r>
              <a:rPr lang="en-US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Người dùng có thể chọn giữa vật hình lập phương hoặc hình trụ, điều chỉnh 	các tham số như kích thước và khối lượng.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+ Tác nhân</a:t>
            </a:r>
            <a:r>
              <a:rPr lang="en-US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Người dùng điều khiển lực tác động lên vật chính thông qua một mũi tên 	ngang, có thể điều chỉnh cường độ và hướng lực.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+ Mặt phẳng</a:t>
            </a:r>
            <a:r>
              <a:rPr lang="en-US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Người dùng có thể điều chỉnh hệ số ma sát tĩnh và động của mặt phẳng.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</a:t>
            </a:r>
            <a:r>
              <a:rPr lang="en-US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Tạo mô phỏng tương tác đơn giản để minh họa các định lý chuyển động của Newton.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2. Problem statement</a:t>
            </a:r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1" name="Google Shape;111;p5"/>
          <p:cNvSpPr txBox="1"/>
          <p:nvPr/>
        </p:nvSpPr>
        <p:spPr>
          <a:xfrm>
            <a:off x="127000" y="1541840"/>
            <a:ext cx="112649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chính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+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Thay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đổi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lực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số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+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dừng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tiếp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tục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đặt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lại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phỏng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+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thị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hoặc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ẩn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thông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tin chi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tiết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như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lực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lực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khối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lượng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tốc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tốc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Cách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toán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chuyển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+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toán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chuyển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dịch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chuyển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trên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lực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+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Nếu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vật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là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trụ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thêm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chuyển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quay.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</a:t>
            </a:r>
            <a:r>
              <a:rPr lang="en-US" sz="2200" b="1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Giao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họa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đơn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dễ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sử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phép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người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dùng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dễ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dàng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điều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khiển</a:t>
            </a:r>
            <a:endParaRPr sz="2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sát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sự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thay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đổi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quá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trình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2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phỏng</a:t>
            </a:r>
            <a:r>
              <a:rPr lang="en-US" sz="2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3. Use case diagram</a:t>
            </a:r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3A7EDB-58D9-9EAB-84B5-94B1E584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634" y="911267"/>
            <a:ext cx="5002731" cy="521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246139" y="107384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4. General class diagram</a:t>
            </a:r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682" y="1102925"/>
            <a:ext cx="11125985" cy="53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32" name="Google Shape;132;p8"/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8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7" t="5031" r="1069" b="2223"/>
          <a:stretch/>
        </p:blipFill>
        <p:spPr>
          <a:xfrm>
            <a:off x="1628139" y="1306830"/>
            <a:ext cx="8935722" cy="442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 Controller package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sldNum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5. Class diagram for packages/modules</a:t>
            </a:r>
            <a:endParaRPr/>
          </a:p>
        </p:txBody>
      </p:sp>
      <p:sp>
        <p:nvSpPr>
          <p:cNvPr id="141" name="Google Shape;141;p9"/>
          <p:cNvSpPr txBox="1"/>
          <p:nvPr/>
        </p:nvSpPr>
        <p:spPr>
          <a:xfrm>
            <a:off x="2858610" y="237033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122" y="1117588"/>
            <a:ext cx="8391755" cy="493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/>
        </p:nvSpPr>
        <p:spPr>
          <a:xfrm>
            <a:off x="690992" y="673965"/>
            <a:ext cx="965895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5.1. Controller package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1972</Words>
  <Application>Microsoft Office PowerPoint</Application>
  <PresentationFormat>Widescreen</PresentationFormat>
  <Paragraphs>225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Lato</vt:lpstr>
      <vt:lpstr>Arial</vt:lpstr>
      <vt:lpstr>Wingdings</vt:lpstr>
      <vt:lpstr>Tahoma</vt:lpstr>
      <vt:lpstr>Courier New</vt:lpstr>
      <vt:lpstr>Times New Roman</vt:lpstr>
      <vt:lpstr>Office Theme</vt:lpstr>
      <vt:lpstr>PowerPoint Presentation</vt:lpstr>
      <vt:lpstr>PowerPoint Presentation</vt:lpstr>
      <vt:lpstr>1. Members &amp; assignment</vt:lpstr>
      <vt:lpstr>2. Problem statement</vt:lpstr>
      <vt:lpstr>2. Problem statement</vt:lpstr>
      <vt:lpstr>3. Use case diagram</vt:lpstr>
      <vt:lpstr>4. General class diagram</vt:lpstr>
      <vt:lpstr>5. Class diagram for packages/modules</vt:lpstr>
      <vt:lpstr>5. Class diagram for packages/modules</vt:lpstr>
      <vt:lpstr>5. Class diagram for packages/modules</vt:lpstr>
      <vt:lpstr>5. Class diagram for packages/modules</vt:lpstr>
      <vt:lpstr>5. Class diagram for packages/modules</vt:lpstr>
      <vt:lpstr>5. Class diagram for packages/modules</vt:lpstr>
      <vt:lpstr>5. Class diagram for packages/modules</vt:lpstr>
      <vt:lpstr>5. Class diagram for packages/modules</vt:lpstr>
      <vt:lpstr>5. Class diagram for packages/modules</vt:lpstr>
      <vt:lpstr>5. Class diagram for packages/modules</vt:lpstr>
      <vt:lpstr>5. Class diagram for packages/modules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6. Explanation of OOP techniques </vt:lpstr>
      <vt:lpstr>7. Demo scenario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Phong TT &amp; QTTH</dc:creator>
  <cp:lastModifiedBy>Nguyen Binh An 20225591</cp:lastModifiedBy>
  <cp:revision>5</cp:revision>
  <dcterms:created xsi:type="dcterms:W3CDTF">2021-05-28T04:32:29Z</dcterms:created>
  <dcterms:modified xsi:type="dcterms:W3CDTF">2024-12-28T16:30:16Z</dcterms:modified>
</cp:coreProperties>
</file>